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1" r:id="rId3"/>
    <p:sldId id="282" r:id="rId4"/>
    <p:sldId id="285" r:id="rId5"/>
    <p:sldId id="287" r:id="rId6"/>
    <p:sldId id="288" r:id="rId7"/>
    <p:sldId id="260" r:id="rId8"/>
    <p:sldId id="261" r:id="rId9"/>
    <p:sldId id="263" r:id="rId10"/>
    <p:sldId id="290" r:id="rId11"/>
    <p:sldId id="257" r:id="rId12"/>
    <p:sldId id="289" r:id="rId13"/>
    <p:sldId id="283" r:id="rId14"/>
    <p:sldId id="258" r:id="rId15"/>
    <p:sldId id="264" r:id="rId16"/>
    <p:sldId id="265" r:id="rId17"/>
    <p:sldId id="266" r:id="rId18"/>
    <p:sldId id="267" r:id="rId19"/>
    <p:sldId id="277" r:id="rId20"/>
    <p:sldId id="259" r:id="rId21"/>
    <p:sldId id="270" r:id="rId22"/>
    <p:sldId id="269" r:id="rId23"/>
    <p:sldId id="278" r:id="rId24"/>
    <p:sldId id="274" r:id="rId25"/>
    <p:sldId id="291" r:id="rId26"/>
    <p:sldId id="271" r:id="rId27"/>
    <p:sldId id="27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58" d="100"/>
          <a:sy n="58" d="100"/>
        </p:scale>
        <p:origin x="96" y="1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B06365-62BF-4A22-B311-408933CDF77A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FAB617-A18F-47C2-99B6-346A8C39B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547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ea typeface="ＭＳ Ｐゴシック" pitchFamily="4" charset="-128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fld id="{29B317E3-DE47-4F59-8A92-5A64975436E8}" type="slidenum">
              <a:rPr lang="en-US" altLang="en-US" sz="1200"/>
              <a:pPr/>
              <a:t>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042252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38269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5949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>
              <a:ea typeface="ＭＳ Ｐゴシック" pitchFamily="4" charset="-128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fld id="{978745C2-4959-4F47-A1F0-8130428DDB19}" type="slidenum">
              <a:rPr lang="en-US" altLang="en-US" sz="1200"/>
              <a:pPr/>
              <a:t>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237898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>
              <a:ea typeface="ＭＳ Ｐゴシック" pitchFamily="4" charset="-128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fld id="{E4B9C994-F1A1-4D5D-B646-A5CFEE85CE40}" type="slidenum">
              <a:rPr lang="en-US" altLang="en-US" sz="1200"/>
              <a:pPr/>
              <a:t>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13082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8D98A-A305-40C1-A240-384E80E67B27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3F90-46CC-4F8D-8AE1-8620B9E5C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5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8D98A-A305-40C1-A240-384E80E67B27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3F90-46CC-4F8D-8AE1-8620B9E5C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331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8D98A-A305-40C1-A240-384E80E67B27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3F90-46CC-4F8D-8AE1-8620B9E5C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91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8D98A-A305-40C1-A240-384E80E67B27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3F90-46CC-4F8D-8AE1-8620B9E5C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978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8D98A-A305-40C1-A240-384E80E67B27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3F90-46CC-4F8D-8AE1-8620B9E5C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05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8D98A-A305-40C1-A240-384E80E67B27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3F90-46CC-4F8D-8AE1-8620B9E5C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06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8D98A-A305-40C1-A240-384E80E67B27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3F90-46CC-4F8D-8AE1-8620B9E5C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868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8D98A-A305-40C1-A240-384E80E67B27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3F90-46CC-4F8D-8AE1-8620B9E5C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266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8D98A-A305-40C1-A240-384E80E67B27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3F90-46CC-4F8D-8AE1-8620B9E5C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54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8D98A-A305-40C1-A240-384E80E67B27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3F90-46CC-4F8D-8AE1-8620B9E5C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81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8D98A-A305-40C1-A240-384E80E67B27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3F90-46CC-4F8D-8AE1-8620B9E5C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218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8D98A-A305-40C1-A240-384E80E67B27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13F90-46CC-4F8D-8AE1-8620B9E5C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41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youtube.com/watch?v=S-1HryiIV1k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4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ventricular.org/StephenNoctor/time-lapse-movies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Genesis and Migration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428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Box 3"/>
          <p:cNvSpPr txBox="1">
            <a:spLocks noChangeArrowheads="1"/>
          </p:cNvSpPr>
          <p:nvPr/>
        </p:nvSpPr>
        <p:spPr bwMode="auto">
          <a:xfrm>
            <a:off x="2003426" y="304800"/>
            <a:ext cx="81835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pPr algn="ctr" eaLnBrk="1" hangingPunct="1"/>
            <a:r>
              <a:rPr lang="en-US" altLang="en-US" sz="6400"/>
              <a:t>Cell cycle checkpoints</a:t>
            </a:r>
          </a:p>
        </p:txBody>
      </p:sp>
      <p:sp>
        <p:nvSpPr>
          <p:cNvPr id="24580" name="TextBox 4"/>
          <p:cNvSpPr txBox="1">
            <a:spLocks noChangeArrowheads="1"/>
          </p:cNvSpPr>
          <p:nvPr/>
        </p:nvSpPr>
        <p:spPr bwMode="auto">
          <a:xfrm>
            <a:off x="1600200" y="1371600"/>
            <a:ext cx="2667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pPr eaLnBrk="1" hangingPunct="1"/>
            <a:r>
              <a:rPr lang="en-US" altLang="en-US" sz="2000"/>
              <a:t>Progression through the cell cycle is controlled by </a:t>
            </a:r>
            <a:r>
              <a:rPr lang="en-US" altLang="en-US" sz="2000" b="1"/>
              <a:t>checkpoints</a:t>
            </a:r>
            <a:r>
              <a:rPr lang="en-US" altLang="en-US" sz="2000"/>
              <a:t>. Cells that do not divide do not pass the G</a:t>
            </a:r>
            <a:r>
              <a:rPr lang="en-US" altLang="en-US" sz="2000" baseline="-25000"/>
              <a:t>1</a:t>
            </a:r>
            <a:r>
              <a:rPr lang="en-US" altLang="en-US" sz="2000"/>
              <a:t> checkpoint and remain in G</a:t>
            </a:r>
            <a:r>
              <a:rPr lang="en-US" altLang="en-US" sz="2000" baseline="-25000"/>
              <a:t>0</a:t>
            </a:r>
            <a:r>
              <a:rPr lang="en-US" altLang="en-US" sz="2000"/>
              <a:t>. Once a cell passes the G</a:t>
            </a:r>
            <a:r>
              <a:rPr lang="en-US" altLang="en-US" sz="2000" baseline="-25000"/>
              <a:t>1</a:t>
            </a:r>
            <a:r>
              <a:rPr lang="en-US" altLang="en-US" sz="2000"/>
              <a:t> checkpoint, it is usually committed to complete mitosis. Cells with DNA or chromosome damage will fail to pass the G</a:t>
            </a:r>
            <a:r>
              <a:rPr lang="en-US" altLang="en-US" sz="2000" baseline="-25000"/>
              <a:t>2</a:t>
            </a:r>
            <a:r>
              <a:rPr lang="en-US" altLang="en-US" sz="2000"/>
              <a:t> or M checkpoints.</a:t>
            </a:r>
          </a:p>
        </p:txBody>
      </p:sp>
      <p:pic>
        <p:nvPicPr>
          <p:cNvPr id="24581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776" y="1981200"/>
            <a:ext cx="649922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556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Control of the Cell Cycle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altLang="en-US" smtClean="0"/>
              <a:t>Cell-cycle length can vary greatly among cell types; variation in the length of G</a:t>
            </a:r>
            <a:r>
              <a:rPr lang="en-US" altLang="en-US" baseline="-25000" smtClean="0"/>
              <a:t>1</a:t>
            </a:r>
            <a:r>
              <a:rPr lang="en-US" altLang="en-US" smtClean="0"/>
              <a:t> phase is responsible for these differences. </a:t>
            </a:r>
          </a:p>
          <a:p>
            <a:pPr lvl="1" eaLnBrk="1" hangingPunct="1"/>
            <a:r>
              <a:rPr lang="en-US" altLang="en-US" smtClean="0"/>
              <a:t>G</a:t>
            </a:r>
            <a:r>
              <a:rPr lang="en-US" altLang="en-US" baseline="-25000" smtClean="0"/>
              <a:t>1</a:t>
            </a:r>
            <a:r>
              <a:rPr lang="en-US" altLang="en-US" smtClean="0"/>
              <a:t> phase is essentially eliminated in rapidly dividing cells. </a:t>
            </a:r>
          </a:p>
          <a:p>
            <a:pPr lvl="1" eaLnBrk="1" hangingPunct="1"/>
            <a:r>
              <a:rPr lang="en-US" altLang="en-US" smtClean="0"/>
              <a:t>Nondividing cells get permanently stuck in G</a:t>
            </a:r>
            <a:r>
              <a:rPr lang="en-US" altLang="en-US" baseline="-25000" smtClean="0"/>
              <a:t>1</a:t>
            </a:r>
            <a:r>
              <a:rPr lang="en-US" altLang="en-US" smtClean="0"/>
              <a:t> phase; this arrested stage is called the </a:t>
            </a:r>
            <a:r>
              <a:rPr lang="en-US" altLang="en-US" b="1" smtClean="0"/>
              <a:t>G</a:t>
            </a:r>
            <a:r>
              <a:rPr lang="en-US" altLang="en-US" b="1" baseline="-25000" smtClean="0"/>
              <a:t>0</a:t>
            </a:r>
            <a:r>
              <a:rPr lang="en-US" altLang="en-US" b="1" smtClean="0"/>
              <a:t> state</a:t>
            </a:r>
            <a:r>
              <a:rPr lang="en-US" altLang="en-US" smtClean="0"/>
              <a:t>.</a:t>
            </a:r>
          </a:p>
          <a:p>
            <a:pPr eaLnBrk="1" hangingPunct="1">
              <a:buFont typeface="Times" pitchFamily="84" charset="0"/>
              <a:buNone/>
            </a:pPr>
            <a:endParaRPr lang="en-US" altLang="en-US" smtClean="0"/>
          </a:p>
          <a:p>
            <a:pPr eaLnBrk="1" hangingPunct="1"/>
            <a:r>
              <a:rPr lang="en-US" altLang="en-US" smtClean="0"/>
              <a:t>The rate of cell division can also respond to changes in environmental conditions.</a:t>
            </a:r>
          </a:p>
          <a:p>
            <a:pPr eaLnBrk="1" hangingPunct="1">
              <a:buFont typeface="Times" pitchFamily="84" charset="0"/>
              <a:buNone/>
            </a:pPr>
            <a:endParaRPr lang="en-US" altLang="en-US" smtClean="0"/>
          </a:p>
          <a:p>
            <a:pPr eaLnBrk="1" hangingPunct="1"/>
            <a:r>
              <a:rPr lang="en-US" altLang="en-US" smtClean="0"/>
              <a:t>These variations in cell-cycle length suggest that the cell cycle is regulated and that regulation varies among cells and organisms.</a:t>
            </a:r>
          </a:p>
        </p:txBody>
      </p:sp>
      <p:sp>
        <p:nvSpPr>
          <p:cNvPr id="50180" name="Line 10"/>
          <p:cNvSpPr>
            <a:spLocks noChangeShapeType="1"/>
          </p:cNvSpPr>
          <p:nvPr/>
        </p:nvSpPr>
        <p:spPr bwMode="auto">
          <a:xfrm>
            <a:off x="5067300" y="685800"/>
            <a:ext cx="5289550" cy="0"/>
          </a:xfrm>
          <a:prstGeom prst="line">
            <a:avLst/>
          </a:prstGeom>
          <a:noFill/>
          <a:ln w="177800">
            <a:solidFill>
              <a:srgbClr val="E5E1C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2700">
              <a:solidFill>
                <a:srgbClr val="000000"/>
              </a:solidFill>
              <a:latin typeface="Times New Roman" pitchFamily="84" charset="0"/>
            </a:endParaRPr>
          </a:p>
        </p:txBody>
      </p:sp>
      <p:sp>
        <p:nvSpPr>
          <p:cNvPr id="50181" name="Line 11"/>
          <p:cNvSpPr>
            <a:spLocks noChangeShapeType="1"/>
          </p:cNvSpPr>
          <p:nvPr/>
        </p:nvSpPr>
        <p:spPr bwMode="auto">
          <a:xfrm>
            <a:off x="3987800" y="685800"/>
            <a:ext cx="1079500" cy="0"/>
          </a:xfrm>
          <a:prstGeom prst="line">
            <a:avLst/>
          </a:prstGeom>
          <a:noFill/>
          <a:ln w="177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2700">
              <a:solidFill>
                <a:srgbClr val="000000"/>
              </a:solidFill>
              <a:latin typeface="Times New Roman" pitchFamily="84" charset="0"/>
            </a:endParaRPr>
          </a:p>
        </p:txBody>
      </p:sp>
      <p:sp>
        <p:nvSpPr>
          <p:cNvPr id="50182" name="Line 12"/>
          <p:cNvSpPr>
            <a:spLocks noChangeShapeType="1"/>
          </p:cNvSpPr>
          <p:nvPr/>
        </p:nvSpPr>
        <p:spPr bwMode="auto">
          <a:xfrm>
            <a:off x="1828800" y="685800"/>
            <a:ext cx="2159000" cy="0"/>
          </a:xfrm>
          <a:prstGeom prst="line">
            <a:avLst/>
          </a:prstGeom>
          <a:noFill/>
          <a:ln w="1778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2700">
              <a:solidFill>
                <a:srgbClr val="000000"/>
              </a:solidFill>
              <a:latin typeface="Times New Roman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16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Mitosis-Promoting Factor Induces Mitosis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 smtClean="0"/>
              <a:t>Mitosis-promoting factor (MPF)</a:t>
            </a:r>
            <a:r>
              <a:rPr lang="en-US" altLang="en-US" smtClean="0"/>
              <a:t> is present in the cytoplasm of M-phase cells and induces mitosis in all eukaryotes.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MPF is composed of two distinct subunits: a protein kinase and a cyclin.</a:t>
            </a:r>
          </a:p>
          <a:p>
            <a:pPr lvl="1" eaLnBrk="1" hangingPunct="1"/>
            <a:r>
              <a:rPr lang="en-US" altLang="en-US" smtClean="0"/>
              <a:t>The </a:t>
            </a:r>
            <a:r>
              <a:rPr lang="en-US" altLang="en-US" b="1" smtClean="0"/>
              <a:t>protein kinase</a:t>
            </a:r>
            <a:r>
              <a:rPr lang="en-US" altLang="en-US" smtClean="0"/>
              <a:t> is an enzyme that catalyzes the transfer of a phosphate group from ATP to a target protein (phosphorylation). </a:t>
            </a:r>
          </a:p>
          <a:p>
            <a:pPr lvl="1" eaLnBrk="1" hangingPunct="1"/>
            <a:r>
              <a:rPr lang="en-US" altLang="en-US" smtClean="0"/>
              <a:t>The </a:t>
            </a:r>
            <a:r>
              <a:rPr lang="en-US" altLang="en-US" b="1" smtClean="0"/>
              <a:t>cyclin</a:t>
            </a:r>
            <a:r>
              <a:rPr lang="en-US" altLang="en-US" smtClean="0"/>
              <a:t> subunit functions as a regulatory protein.</a:t>
            </a:r>
          </a:p>
          <a:p>
            <a:pPr eaLnBrk="1" hangingPunct="1">
              <a:buFont typeface="Times" pitchFamily="84" charset="0"/>
              <a:buNone/>
            </a:pPr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  <p:sp>
        <p:nvSpPr>
          <p:cNvPr id="51204" name="Line 10"/>
          <p:cNvSpPr>
            <a:spLocks noChangeShapeType="1"/>
          </p:cNvSpPr>
          <p:nvPr/>
        </p:nvSpPr>
        <p:spPr bwMode="auto">
          <a:xfrm>
            <a:off x="5067300" y="685800"/>
            <a:ext cx="5289550" cy="0"/>
          </a:xfrm>
          <a:prstGeom prst="line">
            <a:avLst/>
          </a:prstGeom>
          <a:noFill/>
          <a:ln w="177800">
            <a:solidFill>
              <a:srgbClr val="E5E1C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2700">
              <a:solidFill>
                <a:srgbClr val="000000"/>
              </a:solidFill>
              <a:latin typeface="Times New Roman" pitchFamily="84" charset="0"/>
            </a:endParaRPr>
          </a:p>
        </p:txBody>
      </p:sp>
      <p:sp>
        <p:nvSpPr>
          <p:cNvPr id="51205" name="Line 11"/>
          <p:cNvSpPr>
            <a:spLocks noChangeShapeType="1"/>
          </p:cNvSpPr>
          <p:nvPr/>
        </p:nvSpPr>
        <p:spPr bwMode="auto">
          <a:xfrm>
            <a:off x="3987800" y="685800"/>
            <a:ext cx="1079500" cy="0"/>
          </a:xfrm>
          <a:prstGeom prst="line">
            <a:avLst/>
          </a:prstGeom>
          <a:noFill/>
          <a:ln w="177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2700">
              <a:solidFill>
                <a:srgbClr val="000000"/>
              </a:solidFill>
              <a:latin typeface="Times New Roman" pitchFamily="84" charset="0"/>
            </a:endParaRPr>
          </a:p>
        </p:txBody>
      </p:sp>
      <p:sp>
        <p:nvSpPr>
          <p:cNvPr id="51206" name="Line 12"/>
          <p:cNvSpPr>
            <a:spLocks noChangeShapeType="1"/>
          </p:cNvSpPr>
          <p:nvPr/>
        </p:nvSpPr>
        <p:spPr bwMode="auto">
          <a:xfrm>
            <a:off x="1828800" y="685800"/>
            <a:ext cx="2159000" cy="0"/>
          </a:xfrm>
          <a:prstGeom prst="line">
            <a:avLst/>
          </a:prstGeom>
          <a:noFill/>
          <a:ln w="1778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2700">
              <a:solidFill>
                <a:srgbClr val="000000"/>
              </a:solidFill>
              <a:latin typeface="Times New Roman" pitchFamily="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3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Box 3"/>
          <p:cNvSpPr txBox="1">
            <a:spLocks noChangeArrowheads="1"/>
          </p:cNvSpPr>
          <p:nvPr/>
        </p:nvSpPr>
        <p:spPr bwMode="auto">
          <a:xfrm>
            <a:off x="1136074" y="257176"/>
            <a:ext cx="28051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pPr eaLnBrk="1" hangingPunct="1"/>
            <a:r>
              <a:rPr lang="en-US" altLang="en-US" sz="6400" dirty="0"/>
              <a:t>Cyclins</a:t>
            </a:r>
          </a:p>
        </p:txBody>
      </p:sp>
      <p:pic>
        <p:nvPicPr>
          <p:cNvPr id="26628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061" y="790576"/>
            <a:ext cx="6375400" cy="538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Box 4"/>
          <p:cNvSpPr txBox="1">
            <a:spLocks noChangeArrowheads="1"/>
          </p:cNvSpPr>
          <p:nvPr/>
        </p:nvSpPr>
        <p:spPr bwMode="auto">
          <a:xfrm>
            <a:off x="714894" y="2033588"/>
            <a:ext cx="406908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pPr eaLnBrk="1" hangingPunct="1"/>
            <a:r>
              <a:rPr lang="en-US" altLang="en-US" sz="2000" dirty="0"/>
              <a:t>Class of proteins whose concentration</a:t>
            </a:r>
            <a:r>
              <a:rPr lang="en-US" altLang="en-US" sz="2000" b="1" dirty="0"/>
              <a:t> </a:t>
            </a:r>
            <a:r>
              <a:rPr lang="en-US" altLang="en-US" sz="2000" dirty="0"/>
              <a:t>depends on cell cycle phase. Cyclins bind to and activate </a:t>
            </a:r>
            <a:r>
              <a:rPr lang="en-US" altLang="en-US" sz="2000" b="1" dirty="0"/>
              <a:t>cyclin-dependent kinases (</a:t>
            </a:r>
            <a:r>
              <a:rPr lang="en-US" altLang="en-US" sz="2000" b="1" dirty="0" err="1"/>
              <a:t>Cdks</a:t>
            </a:r>
            <a:r>
              <a:rPr lang="en-US" altLang="en-US" sz="2000" b="1" dirty="0"/>
              <a:t>)</a:t>
            </a:r>
            <a:r>
              <a:rPr lang="en-US" altLang="en-US" sz="2000" dirty="0"/>
              <a:t>, which phosphorylate other proteins involved in cell cycle. </a:t>
            </a:r>
            <a:r>
              <a:rPr lang="en-US" altLang="en-US" sz="2000" b="1" dirty="0"/>
              <a:t>Maturation-promoting factor (MPF)</a:t>
            </a:r>
            <a:r>
              <a:rPr lang="en-US" altLang="en-US" sz="2000" dirty="0"/>
              <a:t> is a cyclin-</a:t>
            </a:r>
            <a:r>
              <a:rPr lang="en-US" altLang="en-US" sz="2000" dirty="0" err="1"/>
              <a:t>Cdk</a:t>
            </a:r>
            <a:r>
              <a:rPr lang="en-US" altLang="en-US" sz="2000" dirty="0"/>
              <a:t> complex that participates in enzyme activation, nuclear envelope breakdown, and chromosome condensation.</a:t>
            </a:r>
          </a:p>
        </p:txBody>
      </p:sp>
    </p:spTree>
    <p:extLst>
      <p:ext uri="{BB962C8B-B14F-4D97-AF65-F5344CB8AC3E}">
        <p14:creationId xmlns:p14="http://schemas.microsoft.com/office/powerpoint/2010/main" val="301026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650" y="1524000"/>
            <a:ext cx="73787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TextBox 3"/>
          <p:cNvSpPr txBox="1">
            <a:spLocks noChangeArrowheads="1"/>
          </p:cNvSpPr>
          <p:nvPr/>
        </p:nvSpPr>
        <p:spPr bwMode="auto">
          <a:xfrm>
            <a:off x="2901950" y="381001"/>
            <a:ext cx="63881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pPr algn="ctr" eaLnBrk="1" hangingPunct="1"/>
            <a:r>
              <a:rPr lang="en-US" altLang="en-US" sz="6400" dirty="0"/>
              <a:t>Cyclins and MPF</a:t>
            </a:r>
          </a:p>
        </p:txBody>
      </p:sp>
      <p:sp>
        <p:nvSpPr>
          <p:cNvPr id="28677" name="TextBox 5"/>
          <p:cNvSpPr txBox="1">
            <a:spLocks noChangeArrowheads="1"/>
          </p:cNvSpPr>
          <p:nvPr/>
        </p:nvSpPr>
        <p:spPr bwMode="auto">
          <a:xfrm>
            <a:off x="1752600" y="6149976"/>
            <a:ext cx="8686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pPr algn="ctr" eaLnBrk="1" hangingPunct="1"/>
            <a:r>
              <a:rPr lang="en-US" altLang="en-US" sz="2000" dirty="0"/>
              <a:t>Cyclin and MPF levels peak at M phase. Cyclin levels rise steadily starting at S phase.</a:t>
            </a:r>
          </a:p>
        </p:txBody>
      </p:sp>
    </p:spTree>
    <p:extLst>
      <p:ext uri="{BB962C8B-B14F-4D97-AF65-F5344CB8AC3E}">
        <p14:creationId xmlns:p14="http://schemas.microsoft.com/office/powerpoint/2010/main" val="312658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6347604" cy="1213509"/>
          </a:xfrm>
        </p:spPr>
        <p:txBody>
          <a:bodyPr/>
          <a:lstStyle/>
          <a:p>
            <a:r>
              <a:rPr lang="en-US" dirty="0" smtClean="0"/>
              <a:t>Cell Cycles in NSCs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088" y="1825625"/>
            <a:ext cx="3717823" cy="4351338"/>
          </a:xfrm>
        </p:spPr>
      </p:pic>
      <p:pic>
        <p:nvPicPr>
          <p:cNvPr id="7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398" y="427345"/>
            <a:ext cx="2455300" cy="6158857"/>
          </a:xfrm>
        </p:spPr>
      </p:pic>
    </p:spTree>
    <p:extLst>
      <p:ext uri="{BB962C8B-B14F-4D97-AF65-F5344CB8AC3E}">
        <p14:creationId xmlns:p14="http://schemas.microsoft.com/office/powerpoint/2010/main" val="213648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Neurogenesis Proceeds with Cell Cycle Exiting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904" y="1825625"/>
            <a:ext cx="6544192" cy="4351338"/>
          </a:xfrm>
        </p:spPr>
      </p:pic>
    </p:spTree>
    <p:extLst>
      <p:ext uri="{BB962C8B-B14F-4D97-AF65-F5344CB8AC3E}">
        <p14:creationId xmlns:p14="http://schemas.microsoft.com/office/powerpoint/2010/main" val="146503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893297" cy="1982149"/>
          </a:xfrm>
        </p:spPr>
        <p:txBody>
          <a:bodyPr/>
          <a:lstStyle/>
          <a:p>
            <a:r>
              <a:rPr lang="en-US" dirty="0" smtClean="0"/>
              <a:t>Cell Cycle Exiting is Tightly Controlled in Development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410" y="459025"/>
            <a:ext cx="4364610" cy="6023249"/>
          </a:xfrm>
        </p:spPr>
      </p:pic>
    </p:spTree>
    <p:extLst>
      <p:ext uri="{BB962C8B-B14F-4D97-AF65-F5344CB8AC3E}">
        <p14:creationId xmlns:p14="http://schemas.microsoft.com/office/powerpoint/2010/main" val="305267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7848600" cy="1334279"/>
          </a:xfrm>
        </p:spPr>
        <p:txBody>
          <a:bodyPr/>
          <a:lstStyle/>
          <a:p>
            <a:r>
              <a:rPr lang="en-US" dirty="0" smtClean="0"/>
              <a:t>Intracellular Cascades and Cell Cycle Entry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798942" y="193675"/>
            <a:ext cx="2800473" cy="2353189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18849" y="2713941"/>
            <a:ext cx="5181600" cy="33683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840" y="2337758"/>
            <a:ext cx="4147207" cy="3907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26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Cell Cycle of Early Neural Stem Cells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083" y="1558206"/>
            <a:ext cx="7429833" cy="5041001"/>
          </a:xfrm>
        </p:spPr>
      </p:pic>
    </p:spTree>
    <p:extLst>
      <p:ext uri="{BB962C8B-B14F-4D97-AF65-F5344CB8AC3E}">
        <p14:creationId xmlns:p14="http://schemas.microsoft.com/office/powerpoint/2010/main" val="391957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365125"/>
            <a:ext cx="5346469" cy="1460500"/>
          </a:xfrm>
        </p:spPr>
        <p:txBody>
          <a:bodyPr/>
          <a:lstStyle/>
          <a:p>
            <a:r>
              <a:rPr lang="en-US" dirty="0" err="1" smtClean="0"/>
              <a:t>Interkinetic</a:t>
            </a:r>
            <a:r>
              <a:rPr lang="en-US" dirty="0" smtClean="0"/>
              <a:t> Nuclear Migration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65223" y="1825625"/>
            <a:ext cx="4127554" cy="4351338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212922" y="549616"/>
            <a:ext cx="4009259" cy="562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2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8861"/>
            <a:ext cx="10515600" cy="1325563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FUCCI</a:t>
            </a:r>
            <a:r>
              <a:rPr lang="en-US" dirty="0" smtClean="0"/>
              <a:t> Labeling of Cell Cycle Progression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216180" y="1825625"/>
            <a:ext cx="4425640" cy="4351338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556075" y="1302589"/>
            <a:ext cx="4606958" cy="518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00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923581" cy="2196920"/>
          </a:xfrm>
        </p:spPr>
        <p:txBody>
          <a:bodyPr/>
          <a:lstStyle/>
          <a:p>
            <a:r>
              <a:rPr lang="en-US" dirty="0" smtClean="0"/>
              <a:t>Tracing Neural Stem Cell Lineages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078" y="356338"/>
            <a:ext cx="3204390" cy="6258693"/>
          </a:xfrm>
        </p:spPr>
      </p:pic>
    </p:spTree>
    <p:extLst>
      <p:ext uri="{BB962C8B-B14F-4D97-AF65-F5344CB8AC3E}">
        <p14:creationId xmlns:p14="http://schemas.microsoft.com/office/powerpoint/2010/main" val="199570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different stem cells give rise to neurons rather than glia?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807" y="1825625"/>
            <a:ext cx="9810385" cy="4351338"/>
          </a:xfrm>
        </p:spPr>
      </p:pic>
    </p:spTree>
    <p:extLst>
      <p:ext uri="{BB962C8B-B14F-4D97-AF65-F5344CB8AC3E}">
        <p14:creationId xmlns:p14="http://schemas.microsoft.com/office/powerpoint/2010/main" val="291280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Factors Control Self-renewal vs Differentiation?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927" y="1251585"/>
            <a:ext cx="4869873" cy="4974807"/>
          </a:xfrm>
        </p:spPr>
      </p:pic>
      <p:pic>
        <p:nvPicPr>
          <p:cNvPr id="5" name="Content Placeholder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042459"/>
            <a:ext cx="4710545" cy="201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817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Notch Maintains Stem-ness During Early Development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589" y="1821878"/>
            <a:ext cx="5269040" cy="4911267"/>
          </a:xfrm>
        </p:spPr>
      </p:pic>
      <p:pic>
        <p:nvPicPr>
          <p:cNvPr id="2050" name="Picture 2" descr="http://www.bloodjournal.org/content/bloodjournal/107/6/2223/F2.large.jpg?sso-checked=true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62" y="2529053"/>
            <a:ext cx="4859292" cy="370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706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4223994" cy="12845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Notch Can Induce </a:t>
            </a:r>
            <a:r>
              <a:rPr lang="en-US" dirty="0" err="1" smtClean="0"/>
              <a:t>Gliogenesis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793" y="490194"/>
            <a:ext cx="3948975" cy="587530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123" y="2094017"/>
            <a:ext cx="5996920" cy="411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646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Cortical Development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5362922"/>
              </p:ext>
            </p:extLst>
          </p:nvPr>
        </p:nvGraphicFramePr>
        <p:xfrm>
          <a:off x="2206026" y="1408921"/>
          <a:ext cx="7486650" cy="521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r:id="rId3" imgW="9980640" imgH="6945840" progId="">
                  <p:embed/>
                </p:oleObj>
              </mc:Choice>
              <mc:Fallback>
                <p:oleObj r:id="rId3" imgW="9980640" imgH="69458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06026" y="1408921"/>
                        <a:ext cx="7486650" cy="5210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8393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683240" cy="1214293"/>
          </a:xfrm>
        </p:spPr>
        <p:txBody>
          <a:bodyPr/>
          <a:lstStyle/>
          <a:p>
            <a:r>
              <a:rPr lang="en-US" dirty="0" err="1" smtClean="0"/>
              <a:t>Birthdating</a:t>
            </a:r>
            <a:r>
              <a:rPr lang="en-US" dirty="0" smtClean="0"/>
              <a:t> Cortical Neurons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9334" y="1825625"/>
            <a:ext cx="709333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7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649718" cy="251005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Radial Glia </a:t>
            </a:r>
            <a:r>
              <a:rPr lang="en-US" dirty="0" smtClean="0"/>
              <a:t>Give Rise to Cortical Columns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359" y="725864"/>
            <a:ext cx="7582441" cy="5752757"/>
          </a:xfrm>
        </p:spPr>
      </p:pic>
    </p:spTree>
    <p:extLst>
      <p:ext uri="{BB962C8B-B14F-4D97-AF65-F5344CB8AC3E}">
        <p14:creationId xmlns:p14="http://schemas.microsoft.com/office/powerpoint/2010/main" val="182840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Stages of Cortical Neurogenesis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440" y="1508287"/>
            <a:ext cx="6961120" cy="5071621"/>
          </a:xfrm>
        </p:spPr>
      </p:pic>
      <p:sp>
        <p:nvSpPr>
          <p:cNvPr id="5" name="TextBox 4"/>
          <p:cNvSpPr txBox="1"/>
          <p:nvPr/>
        </p:nvSpPr>
        <p:spPr>
          <a:xfrm>
            <a:off x="942680" y="1508287"/>
            <a:ext cx="41654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Radial Glia Divide in VZ</a:t>
            </a:r>
          </a:p>
          <a:p>
            <a:pPr marL="342900" indent="-342900">
              <a:buAutoNum type="arabicPeriod"/>
            </a:pPr>
            <a:r>
              <a:rPr lang="en-US" dirty="0" smtClean="0"/>
              <a:t>Newly born neurons populate </a:t>
            </a:r>
            <a:r>
              <a:rPr lang="en-US" dirty="0" err="1"/>
              <a:t>p</a:t>
            </a:r>
            <a:r>
              <a:rPr lang="en-US" dirty="0" err="1" smtClean="0"/>
              <a:t>replate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Later cells populate cortical 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20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Populations of Dividing Cells in the Cortex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2276" y="1825625"/>
            <a:ext cx="7947448" cy="4351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00068" y="2579298"/>
            <a:ext cx="1393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Grey = Tbr1+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5788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0888" y="280284"/>
            <a:ext cx="6451862" cy="1325563"/>
          </a:xfrm>
        </p:spPr>
        <p:txBody>
          <a:bodyPr/>
          <a:lstStyle/>
          <a:p>
            <a:r>
              <a:rPr lang="en-US" dirty="0" smtClean="0"/>
              <a:t>Migration Signaling: Reeling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23" y="438793"/>
            <a:ext cx="4200756" cy="5736279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535821" y="2011073"/>
            <a:ext cx="5817979" cy="391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53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Dislamination</a:t>
            </a:r>
            <a:r>
              <a:rPr lang="en-US" dirty="0" smtClean="0"/>
              <a:t> leads to </a:t>
            </a:r>
            <a:r>
              <a:rPr lang="en-US" dirty="0" err="1" smtClean="0"/>
              <a:t>rewiringhin</a:t>
            </a:r>
            <a:r>
              <a:rPr lang="en-US" dirty="0" smtClean="0"/>
              <a:t> the cortex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209943" y="3813225"/>
            <a:ext cx="5639389" cy="2726386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838200" y="2344270"/>
            <a:ext cx="3455116" cy="3690692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515308"/>
              </p:ext>
            </p:extLst>
          </p:nvPr>
        </p:nvGraphicFramePr>
        <p:xfrm>
          <a:off x="5243946" y="1525089"/>
          <a:ext cx="5605386" cy="2288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r:id="rId5" imgW="16507800" imgH="6742800" progId="">
                  <p:embed/>
                </p:oleObj>
              </mc:Choice>
              <mc:Fallback>
                <p:oleObj r:id="rId5" imgW="16507800" imgH="67428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43946" y="1525089"/>
                        <a:ext cx="5605386" cy="22881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289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209" y="537526"/>
            <a:ext cx="6912591" cy="565829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3723"/>
            <a:ext cx="3997751" cy="2453489"/>
          </a:xfrm>
        </p:spPr>
        <p:txBody>
          <a:bodyPr>
            <a:normAutofit/>
          </a:bodyPr>
          <a:lstStyle/>
          <a:p>
            <a:r>
              <a:rPr lang="en-US" dirty="0" smtClean="0"/>
              <a:t>Inhibitory Neurons Migrate Tangentially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08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Migration of Interneurons in the Developing Brain</a:t>
            </a:r>
            <a:endParaRPr lang="en-US" sz="4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040922"/>
            <a:ext cx="5181600" cy="3920744"/>
          </a:xfrm>
          <a:prstGeom prst="rect">
            <a:avLst/>
          </a:prstGeom>
        </p:spPr>
      </p:pic>
      <p:pic>
        <p:nvPicPr>
          <p:cNvPr id="3074" name="Picture 2" descr="https://www.frontiersin.org/files/Articles/97778/fncir-08-00079-HTML/image_m/fncir-08-00079-g00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719" y="1446063"/>
            <a:ext cx="3852821" cy="495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95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3449</TotalTime>
  <Words>441</Words>
  <Application>Microsoft Office PowerPoint</Application>
  <PresentationFormat>Widescreen</PresentationFormat>
  <Paragraphs>49</Paragraphs>
  <Slides>27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ＭＳ Ｐゴシック</vt:lpstr>
      <vt:lpstr>Arial</vt:lpstr>
      <vt:lpstr>Calibri</vt:lpstr>
      <vt:lpstr>Calibri Light</vt:lpstr>
      <vt:lpstr>Times</vt:lpstr>
      <vt:lpstr>Times New Roman</vt:lpstr>
      <vt:lpstr>Office Theme</vt:lpstr>
      <vt:lpstr>Genesis and Migration</vt:lpstr>
      <vt:lpstr>PowerPoint Presentation</vt:lpstr>
      <vt:lpstr>Control of the Cell Cycle</vt:lpstr>
      <vt:lpstr>Mitosis-Promoting Factor Induces Mitosis</vt:lpstr>
      <vt:lpstr>PowerPoint Presentation</vt:lpstr>
      <vt:lpstr>PowerPoint Presentation</vt:lpstr>
      <vt:lpstr>Cell Cycles in NSCs</vt:lpstr>
      <vt:lpstr>Neurogenesis Proceeds with Cell Cycle Exiting</vt:lpstr>
      <vt:lpstr>Cell Cycle Exiting is Tightly Controlled in Development</vt:lpstr>
      <vt:lpstr>Intracellular Cascades and Cell Cycle Entry</vt:lpstr>
      <vt:lpstr>Cell Cycle of Early Neural Stem Cells</vt:lpstr>
      <vt:lpstr>Interkinetic Nuclear Migration</vt:lpstr>
      <vt:lpstr>FUCCI Labeling of Cell Cycle Progression</vt:lpstr>
      <vt:lpstr>Tracing Neural Stem Cell Lineages</vt:lpstr>
      <vt:lpstr>Can different stem cells give rise to neurons rather than glia?</vt:lpstr>
      <vt:lpstr>What Factors Control Self-renewal vs Differentiation?</vt:lpstr>
      <vt:lpstr>Notch Maintains Stem-ness During Early Development</vt:lpstr>
      <vt:lpstr>Notch Can Induce Gliogenesis</vt:lpstr>
      <vt:lpstr>Cortical Development</vt:lpstr>
      <vt:lpstr>Birthdating Cortical Neurons</vt:lpstr>
      <vt:lpstr>Radial Glia Give Rise to Cortical Columns</vt:lpstr>
      <vt:lpstr>3 Stages of Cortical Neurogenesis</vt:lpstr>
      <vt:lpstr>Populations of Dividing Cells in the Cortex</vt:lpstr>
      <vt:lpstr>Migration Signaling: Reeling</vt:lpstr>
      <vt:lpstr>Dislamination leads to rewiringhin the cortex</vt:lpstr>
      <vt:lpstr>Inhibitory Neurons Migrate Tangentially</vt:lpstr>
      <vt:lpstr>Migration of Interneurons in the Developing Brain</vt:lpstr>
    </vt:vector>
  </TitlesOfParts>
  <Company>Stockton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Genesis and Migration</dc:title>
  <dc:creator>Hartman, Nathaniel W.</dc:creator>
  <cp:lastModifiedBy>Hartman, Nathaniel W.</cp:lastModifiedBy>
  <cp:revision>18</cp:revision>
  <dcterms:created xsi:type="dcterms:W3CDTF">2018-02-10T20:40:31Z</dcterms:created>
  <dcterms:modified xsi:type="dcterms:W3CDTF">2019-02-17T00:49:43Z</dcterms:modified>
</cp:coreProperties>
</file>